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1" r:id="rId4"/>
    <p:sldId id="259" r:id="rId5"/>
    <p:sldId id="266" r:id="rId6"/>
    <p:sldId id="260" r:id="rId7"/>
    <p:sldId id="262" r:id="rId8"/>
    <p:sldId id="263" r:id="rId9"/>
    <p:sldId id="264" r:id="rId10"/>
    <p:sldId id="265" r:id="rId11"/>
    <p:sldId id="267" r:id="rId12"/>
    <p:sldId id="268" r:id="rId13"/>
    <p:sldId id="269" r:id="rId14"/>
    <p:sldId id="270"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23740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4A655-3F60-42AA-ABF0-2E6C0E640808}" type="datetimeFigureOut">
              <a:rPr lang="en-IN" smtClean="0"/>
              <a:t>26-05-2021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96826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5818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4004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94272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267979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6266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2001133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21603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5483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141548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84A655-3F60-42AA-ABF0-2E6C0E640808}" type="datetimeFigureOut">
              <a:rPr lang="en-IN" smtClean="0"/>
              <a:t>26-05-2021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296873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84A655-3F60-42AA-ABF0-2E6C0E640808}" type="datetimeFigureOut">
              <a:rPr lang="en-IN" smtClean="0"/>
              <a:t>26-05-2021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7069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120041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355090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884A655-3F60-42AA-ABF0-2E6C0E640808}" type="datetimeFigureOut">
              <a:rPr lang="en-IN" smtClean="0"/>
              <a:t>26-05-2021</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165028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4A655-3F60-42AA-ABF0-2E6C0E640808}" type="datetimeFigureOut">
              <a:rPr lang="en-IN" smtClean="0"/>
              <a:t>26-05-2021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FAA519-63E6-4FB6-83A4-3ABB325220B0}" type="slidenum">
              <a:rPr lang="en-IN" smtClean="0"/>
              <a:t>‹#›</a:t>
            </a:fld>
            <a:endParaRPr lang="en-IN"/>
          </a:p>
        </p:txBody>
      </p:sp>
    </p:spTree>
    <p:extLst>
      <p:ext uri="{BB962C8B-B14F-4D97-AF65-F5344CB8AC3E}">
        <p14:creationId xmlns:p14="http://schemas.microsoft.com/office/powerpoint/2010/main" val="224728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84A655-3F60-42AA-ABF0-2E6C0E640808}" type="datetimeFigureOut">
              <a:rPr lang="en-IN" smtClean="0"/>
              <a:t>26-05-2021</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AFAA519-63E6-4FB6-83A4-3ABB325220B0}" type="slidenum">
              <a:rPr lang="en-IN" smtClean="0"/>
              <a:t>‹#›</a:t>
            </a:fld>
            <a:endParaRPr lang="en-IN"/>
          </a:p>
        </p:txBody>
      </p:sp>
    </p:spTree>
    <p:extLst>
      <p:ext uri="{BB962C8B-B14F-4D97-AF65-F5344CB8AC3E}">
        <p14:creationId xmlns:p14="http://schemas.microsoft.com/office/powerpoint/2010/main" val="34646464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9E0298-1DF1-4712-92B4-46A360927DBC}"/>
              </a:ext>
            </a:extLst>
          </p:cNvPr>
          <p:cNvSpPr>
            <a:spLocks noGrp="1"/>
          </p:cNvSpPr>
          <p:nvPr>
            <p:ph type="subTitle" idx="1"/>
          </p:nvPr>
        </p:nvSpPr>
        <p:spPr>
          <a:xfrm>
            <a:off x="238125" y="314325"/>
            <a:ext cx="11744325" cy="6276975"/>
          </a:xfrm>
        </p:spPr>
        <p:txBody>
          <a:bodyPr>
            <a:normAutofit fontScale="77500" lnSpcReduction="20000"/>
          </a:bodyPr>
          <a:lstStyle/>
          <a:p>
            <a:r>
              <a:rPr lang="en-US" sz="2800" b="1" dirty="0"/>
              <a:t>II Semester</a:t>
            </a:r>
          </a:p>
          <a:p>
            <a:r>
              <a:rPr lang="en-US" sz="2800" b="1" dirty="0"/>
              <a:t> BSCPHC-181: General Physics Paper II </a:t>
            </a:r>
          </a:p>
          <a:p>
            <a:endParaRPr lang="en-US" sz="2800" b="1" dirty="0"/>
          </a:p>
          <a:p>
            <a:pPr algn="l"/>
            <a:r>
              <a:rPr lang="en-IN" b="1" dirty="0"/>
              <a:t>Unit-I: Properties of Matter </a:t>
            </a:r>
          </a:p>
          <a:p>
            <a:pPr algn="l"/>
            <a:r>
              <a:rPr lang="en-IN" dirty="0"/>
              <a:t>Elasticity:   Hooke’s law, moduli of elasticity and Poisson’s ratio, derivation of relation connecting elastic constants, limiting values of Poisson’s ratio, work done (energy stored) in stretching a wire, twisting couple on a wire – work done in twisting. Beams, bending of beams uniform &amp; non uniform, expression for bending moment, light cantilever bending with theory, I-section girders. Problems. Fluid dynamics: Surface Tension: surface tension Excess pressure inside liquid drop Surface tension by drop weight method, Interfacial tension. Problems Viscosity – Poiseuille's equation, Stokes law, Viscosity by Stokes method. Lubrication: Basics of lubricants. Problems</a:t>
            </a:r>
          </a:p>
          <a:p>
            <a:pPr algn="l"/>
            <a:endParaRPr lang="en-IN" dirty="0"/>
          </a:p>
          <a:p>
            <a:pPr algn="l"/>
            <a:r>
              <a:rPr lang="en-US" b="1" dirty="0"/>
              <a:t>Unit-II: Relativity </a:t>
            </a:r>
          </a:p>
          <a:p>
            <a:pPr algn="l"/>
            <a:r>
              <a:rPr lang="en-US" dirty="0"/>
              <a:t>Inertial frames with uniform linear velocity.</a:t>
            </a:r>
            <a:r>
              <a:rPr lang="en-US" b="1" dirty="0"/>
              <a:t> </a:t>
            </a:r>
            <a:r>
              <a:rPr lang="en-US" dirty="0"/>
              <a:t>Galilean transformation equation, Galilean principle of relativity. Classical velocity addition theorem. Galilean invariance of space and time. Non–inertial frames with uniform linear acceleration. Fictitious forces. Search for absolute frame of reference – ether hypothesis. Velocity of light and Galilean transformation. Significance of the null result of Michelson Morley experiment. Constancy of speed of light. Postulates of special theory of relativity. Lorentz transformation (no derivation). Length contraction. Relativity of simultaneity. Time dilation, velocity addition theorem. Einstein’s mass energy equivalence- (derivation based on photon gun experiment). Relativistic expression for kinetic energy. Relation between energy and momentum. Rest mass of the photon. </a:t>
            </a:r>
            <a:r>
              <a:rPr lang="en-US" dirty="0" err="1"/>
              <a:t>Minkowski’s</a:t>
            </a:r>
            <a:r>
              <a:rPr lang="en-US" dirty="0"/>
              <a:t> four dimensional space time continuum. Elementary ideas of General theory of relativity. Problems. </a:t>
            </a:r>
            <a:endParaRPr lang="en-US" b="1" dirty="0"/>
          </a:p>
        </p:txBody>
      </p:sp>
    </p:spTree>
    <p:extLst>
      <p:ext uri="{BB962C8B-B14F-4D97-AF65-F5344CB8AC3E}">
        <p14:creationId xmlns:p14="http://schemas.microsoft.com/office/powerpoint/2010/main" val="219839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C57E0C-3148-4AC4-AEDF-B5220F304DE1}"/>
              </a:ext>
            </a:extLst>
          </p:cNvPr>
          <p:cNvPicPr>
            <a:picLocks noGrp="1" noChangeAspect="1"/>
          </p:cNvPicPr>
          <p:nvPr>
            <p:ph idx="1"/>
          </p:nvPr>
        </p:nvPicPr>
        <p:blipFill>
          <a:blip r:embed="rId2"/>
          <a:stretch>
            <a:fillRect/>
          </a:stretch>
        </p:blipFill>
        <p:spPr>
          <a:xfrm>
            <a:off x="638175" y="265486"/>
            <a:ext cx="10572750" cy="6221039"/>
          </a:xfrm>
        </p:spPr>
      </p:pic>
    </p:spTree>
    <p:extLst>
      <p:ext uri="{BB962C8B-B14F-4D97-AF65-F5344CB8AC3E}">
        <p14:creationId xmlns:p14="http://schemas.microsoft.com/office/powerpoint/2010/main" val="24502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0EEDA5-A6DB-48E1-B26C-CD13BB69A6D0}"/>
              </a:ext>
            </a:extLst>
          </p:cNvPr>
          <p:cNvPicPr>
            <a:picLocks noGrp="1" noChangeAspect="1"/>
          </p:cNvPicPr>
          <p:nvPr>
            <p:ph idx="1"/>
          </p:nvPr>
        </p:nvPicPr>
        <p:blipFill>
          <a:blip r:embed="rId2"/>
          <a:stretch>
            <a:fillRect/>
          </a:stretch>
        </p:blipFill>
        <p:spPr>
          <a:xfrm>
            <a:off x="1085850" y="1"/>
            <a:ext cx="8696325" cy="6858000"/>
          </a:xfrm>
        </p:spPr>
      </p:pic>
    </p:spTree>
    <p:extLst>
      <p:ext uri="{BB962C8B-B14F-4D97-AF65-F5344CB8AC3E}">
        <p14:creationId xmlns:p14="http://schemas.microsoft.com/office/powerpoint/2010/main" val="269239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51F110-79FF-4F65-890F-FE8876A2BAEB}"/>
              </a:ext>
            </a:extLst>
          </p:cNvPr>
          <p:cNvPicPr>
            <a:picLocks noGrp="1" noChangeAspect="1"/>
          </p:cNvPicPr>
          <p:nvPr>
            <p:ph idx="1"/>
          </p:nvPr>
        </p:nvPicPr>
        <p:blipFill>
          <a:blip r:embed="rId2"/>
          <a:stretch>
            <a:fillRect/>
          </a:stretch>
        </p:blipFill>
        <p:spPr>
          <a:xfrm>
            <a:off x="571501" y="546569"/>
            <a:ext cx="10972800" cy="5063655"/>
          </a:xfrm>
        </p:spPr>
      </p:pic>
    </p:spTree>
    <p:extLst>
      <p:ext uri="{BB962C8B-B14F-4D97-AF65-F5344CB8AC3E}">
        <p14:creationId xmlns:p14="http://schemas.microsoft.com/office/powerpoint/2010/main" val="302766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A53766-FCB2-4C60-8099-E41E7D13DAEE}"/>
              </a:ext>
            </a:extLst>
          </p:cNvPr>
          <p:cNvPicPr>
            <a:picLocks noGrp="1" noChangeAspect="1"/>
          </p:cNvPicPr>
          <p:nvPr>
            <p:ph idx="1"/>
          </p:nvPr>
        </p:nvPicPr>
        <p:blipFill>
          <a:blip r:embed="rId2"/>
          <a:stretch>
            <a:fillRect/>
          </a:stretch>
        </p:blipFill>
        <p:spPr>
          <a:xfrm>
            <a:off x="685801" y="295275"/>
            <a:ext cx="9705974" cy="6096000"/>
          </a:xfrm>
        </p:spPr>
      </p:pic>
    </p:spTree>
    <p:extLst>
      <p:ext uri="{BB962C8B-B14F-4D97-AF65-F5344CB8AC3E}">
        <p14:creationId xmlns:p14="http://schemas.microsoft.com/office/powerpoint/2010/main" val="20455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7C4FD6-D4C0-4686-83DF-D455793AF441}"/>
              </a:ext>
            </a:extLst>
          </p:cNvPr>
          <p:cNvPicPr>
            <a:picLocks noGrp="1" noChangeAspect="1"/>
          </p:cNvPicPr>
          <p:nvPr>
            <p:ph idx="1"/>
          </p:nvPr>
        </p:nvPicPr>
        <p:blipFill>
          <a:blip r:embed="rId2"/>
          <a:stretch>
            <a:fillRect/>
          </a:stretch>
        </p:blipFill>
        <p:spPr>
          <a:xfrm>
            <a:off x="695325" y="280987"/>
            <a:ext cx="10048875" cy="6296025"/>
          </a:xfrm>
        </p:spPr>
      </p:pic>
    </p:spTree>
    <p:extLst>
      <p:ext uri="{BB962C8B-B14F-4D97-AF65-F5344CB8AC3E}">
        <p14:creationId xmlns:p14="http://schemas.microsoft.com/office/powerpoint/2010/main" val="400239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5D2584-530B-4FF7-97C0-8D93CD97B819}"/>
              </a:ext>
            </a:extLst>
          </p:cNvPr>
          <p:cNvPicPr>
            <a:picLocks noGrp="1" noChangeAspect="1"/>
          </p:cNvPicPr>
          <p:nvPr>
            <p:ph idx="1"/>
          </p:nvPr>
        </p:nvPicPr>
        <p:blipFill>
          <a:blip r:embed="rId2"/>
          <a:stretch>
            <a:fillRect/>
          </a:stretch>
        </p:blipFill>
        <p:spPr>
          <a:xfrm>
            <a:off x="685800" y="309562"/>
            <a:ext cx="10001250" cy="6238875"/>
          </a:xfrm>
        </p:spPr>
      </p:pic>
    </p:spTree>
    <p:extLst>
      <p:ext uri="{BB962C8B-B14F-4D97-AF65-F5344CB8AC3E}">
        <p14:creationId xmlns:p14="http://schemas.microsoft.com/office/powerpoint/2010/main" val="118009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94C2-98D8-437D-AC6E-52D625F6A3D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0007E97-B96B-44E5-9E27-79292D9EEED6}"/>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05639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6560-18A8-4035-9C06-1677E26F58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7FA69E-B244-4BEC-AB82-956F41BFB726}"/>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84325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9630-D052-4D68-8C91-9ED74485440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5C1A76-5C04-4F73-A350-9F1DAED9BB7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01170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A2DCB-5BF8-4858-B9F6-8E97461F1AB7}"/>
              </a:ext>
            </a:extLst>
          </p:cNvPr>
          <p:cNvSpPr>
            <a:spLocks noGrp="1"/>
          </p:cNvSpPr>
          <p:nvPr>
            <p:ph idx="1"/>
          </p:nvPr>
        </p:nvSpPr>
        <p:spPr>
          <a:xfrm>
            <a:off x="276225" y="352424"/>
            <a:ext cx="11610975" cy="6238875"/>
          </a:xfrm>
        </p:spPr>
        <p:txBody>
          <a:bodyPr>
            <a:normAutofit lnSpcReduction="10000"/>
          </a:bodyPr>
          <a:lstStyle/>
          <a:p>
            <a:pPr marL="0" indent="0">
              <a:buNone/>
            </a:pPr>
            <a:r>
              <a:rPr lang="en-US" b="1" dirty="0"/>
              <a:t>Unit-III: Astrophysics</a:t>
            </a:r>
          </a:p>
          <a:p>
            <a:pPr marL="0" indent="0">
              <a:buNone/>
            </a:pPr>
            <a:r>
              <a:rPr lang="en-US" dirty="0"/>
              <a:t> Stellar parallax and units of stellar distances. Definition of arcsec, parsec (pc), astronomical unit (AU), light year (</a:t>
            </a:r>
            <a:r>
              <a:rPr lang="en-US" dirty="0" err="1"/>
              <a:t>ly</a:t>
            </a:r>
            <a:r>
              <a:rPr lang="en-US" dirty="0"/>
              <a:t>) and their relations. Hubble’s law. Spectra of stars and their classification. Radius of a star. Mass – Luminosity relationship and expression for lifetime</a:t>
            </a:r>
          </a:p>
          <a:p>
            <a:pPr marL="0" indent="0">
              <a:buNone/>
            </a:pPr>
            <a:r>
              <a:rPr lang="en-IN" dirty="0"/>
              <a:t>of a star. H-R diagram, Main sequence stars and their general characteristics. Star formation and main sequence evolution, White dwarfs, Pulsars, Neutron stars and Black holes. Variable stars, Supernova explosion, Chandrasekhar limit, Virial Theorem. Doppler effect of light. Universe, concept of evolution, Planck’s length and time. Experimental evidence of </a:t>
            </a:r>
            <a:r>
              <a:rPr lang="en-IN" dirty="0" err="1"/>
              <a:t>BigBang</a:t>
            </a:r>
            <a:r>
              <a:rPr lang="en-IN" dirty="0"/>
              <a:t>, Penzias and Wilson experiment. </a:t>
            </a:r>
            <a:r>
              <a:rPr lang="en-IN" dirty="0" err="1"/>
              <a:t>Problems.Dark</a:t>
            </a:r>
            <a:r>
              <a:rPr lang="en-IN" dirty="0"/>
              <a:t> Matter and Dark Energy (Mention) </a:t>
            </a:r>
          </a:p>
          <a:p>
            <a:pPr marL="0" indent="0">
              <a:buNone/>
            </a:pPr>
            <a:endParaRPr lang="en-IN" dirty="0"/>
          </a:p>
          <a:p>
            <a:pPr marL="0" indent="0">
              <a:buNone/>
            </a:pPr>
            <a:r>
              <a:rPr lang="en-US" b="1" dirty="0"/>
              <a:t>Unit-IV: Waves &amp; Oscillations </a:t>
            </a:r>
          </a:p>
          <a:p>
            <a:pPr marL="0" indent="0">
              <a:buNone/>
            </a:pPr>
            <a:r>
              <a:rPr lang="en-US" dirty="0"/>
              <a:t>Free and forced oscillations: Equation for a harmonic oscillator. Free oscillations, damped oscillations. Setting up of equation for forced oscillations and its solution, condition for resonance. Progressive waves: Equation for a progressive wave in one dimension. Differential equation of wave motion. Expression for velocity of longitudinal waves in a fluid. Newton`s formula for velocity of sound in air – Laplace correction. Longitudinal vibrations in a rod. Velocity of transverse vibrations in a string. Expression for frequency of fundamental and overtones. Fourier’s theorem: Statement and explanation– expression for Fourier coefficients (complex form). Limitations of Fourier theorem. Mathematical analysis of a square wave. Problems. </a:t>
            </a:r>
            <a:endParaRPr lang="en-IN" dirty="0"/>
          </a:p>
        </p:txBody>
      </p:sp>
    </p:spTree>
    <p:extLst>
      <p:ext uri="{BB962C8B-B14F-4D97-AF65-F5344CB8AC3E}">
        <p14:creationId xmlns:p14="http://schemas.microsoft.com/office/powerpoint/2010/main" val="418902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726D3-8E23-413F-AE32-AAE1213000F0}"/>
              </a:ext>
            </a:extLst>
          </p:cNvPr>
          <p:cNvSpPr>
            <a:spLocks noGrp="1"/>
          </p:cNvSpPr>
          <p:nvPr>
            <p:ph idx="1"/>
          </p:nvPr>
        </p:nvSpPr>
        <p:spPr>
          <a:xfrm>
            <a:off x="838200" y="276225"/>
            <a:ext cx="10515600" cy="5900738"/>
          </a:xfrm>
        </p:spPr>
        <p:txBody>
          <a:bodyPr>
            <a:normAutofit lnSpcReduction="10000"/>
          </a:bodyPr>
          <a:lstStyle/>
          <a:p>
            <a:pPr marL="0" indent="0">
              <a:buNone/>
            </a:pPr>
            <a:r>
              <a:rPr lang="en-US" b="1" dirty="0"/>
              <a:t>Question paper pattern for II semester</a:t>
            </a:r>
          </a:p>
          <a:p>
            <a:pPr marL="0" indent="0">
              <a:buNone/>
            </a:pPr>
            <a:endParaRPr lang="en-US" b="1" dirty="0"/>
          </a:p>
          <a:p>
            <a:pPr marL="0" indent="0">
              <a:buNone/>
            </a:pPr>
            <a:r>
              <a:rPr lang="en-IN" dirty="0"/>
              <a:t>Internal Assessment:  20 marks</a:t>
            </a:r>
          </a:p>
          <a:p>
            <a:pPr marL="0" indent="0">
              <a:buNone/>
            </a:pPr>
            <a:r>
              <a:rPr lang="en-IN" dirty="0"/>
              <a:t>Semester Examination                                                80 marks</a:t>
            </a:r>
          </a:p>
          <a:p>
            <a:pPr marL="0" indent="0">
              <a:buNone/>
            </a:pPr>
            <a:r>
              <a:rPr lang="en-US" dirty="0"/>
              <a:t>Questions carrying 1 mark 8 out of 10                    1 x 8 = 8 marks </a:t>
            </a:r>
          </a:p>
          <a:p>
            <a:pPr marL="0" indent="0">
              <a:buNone/>
            </a:pPr>
            <a:r>
              <a:rPr lang="en-US" dirty="0"/>
              <a:t>Questions carrying 2 mark 6 out of 8                       2 x 6 = 12 marks</a:t>
            </a:r>
          </a:p>
          <a:p>
            <a:pPr marL="0" indent="0">
              <a:buNone/>
            </a:pPr>
            <a:endParaRPr lang="en-US" dirty="0"/>
          </a:p>
          <a:p>
            <a:pPr marL="0" indent="0">
              <a:buNone/>
            </a:pPr>
            <a:r>
              <a:rPr lang="en-US" dirty="0"/>
              <a:t>UNIT I,II, III </a:t>
            </a:r>
            <a:r>
              <a:rPr lang="en-US"/>
              <a:t>&amp;IV Internal </a:t>
            </a:r>
            <a:r>
              <a:rPr lang="en-US" dirty="0"/>
              <a:t>choice for each unit</a:t>
            </a:r>
          </a:p>
          <a:p>
            <a:pPr marL="0" indent="0">
              <a:buNone/>
            </a:pPr>
            <a:endParaRPr lang="en-US" dirty="0"/>
          </a:p>
          <a:p>
            <a:pPr marL="0" indent="0">
              <a:buNone/>
            </a:pPr>
            <a:r>
              <a:rPr lang="en-US" dirty="0"/>
              <a:t>Questions carrying                       1 x 4 = 4 </a:t>
            </a:r>
          </a:p>
          <a:p>
            <a:pPr marL="0" indent="0">
              <a:buNone/>
            </a:pPr>
            <a:r>
              <a:rPr lang="en-US" dirty="0"/>
              <a:t>                                                         1 x 6 = 6</a:t>
            </a:r>
          </a:p>
          <a:p>
            <a:pPr marL="0" indent="0">
              <a:buNone/>
            </a:pPr>
            <a:r>
              <a:rPr lang="en-US" dirty="0"/>
              <a:t> Problem                                         1 x 5 mark</a:t>
            </a:r>
          </a:p>
          <a:p>
            <a:pPr marL="0" indent="0">
              <a:buNone/>
            </a:pPr>
            <a:endParaRPr lang="en-US" dirty="0"/>
          </a:p>
          <a:p>
            <a:pPr marL="0" indent="0">
              <a:buNone/>
            </a:pPr>
            <a:r>
              <a:rPr lang="en-IN" dirty="0"/>
              <a:t>  </a:t>
            </a:r>
            <a:r>
              <a:rPr lang="en-IN" b="1" dirty="0"/>
              <a:t>Total                                               15 x 4 = 60</a:t>
            </a:r>
            <a:r>
              <a:rPr lang="en-US" b="1" dirty="0"/>
              <a:t>         </a:t>
            </a:r>
            <a:r>
              <a:rPr lang="en-US" dirty="0"/>
              <a:t>    </a:t>
            </a:r>
            <a:endParaRPr lang="en-IN" dirty="0"/>
          </a:p>
          <a:p>
            <a:pPr marL="0" indent="0">
              <a:buNone/>
            </a:pPr>
            <a:endParaRPr lang="en-IN" dirty="0"/>
          </a:p>
        </p:txBody>
      </p:sp>
    </p:spTree>
    <p:extLst>
      <p:ext uri="{BB962C8B-B14F-4D97-AF65-F5344CB8AC3E}">
        <p14:creationId xmlns:p14="http://schemas.microsoft.com/office/powerpoint/2010/main" val="62406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EB82-CCF0-4011-97A3-36C172F22692}"/>
              </a:ext>
            </a:extLst>
          </p:cNvPr>
          <p:cNvSpPr>
            <a:spLocks noGrp="1"/>
          </p:cNvSpPr>
          <p:nvPr>
            <p:ph type="title"/>
          </p:nvPr>
        </p:nvSpPr>
        <p:spPr>
          <a:xfrm>
            <a:off x="676275" y="98425"/>
            <a:ext cx="10515600" cy="1325563"/>
          </a:xfrm>
        </p:spPr>
        <p:txBody>
          <a:bodyPr>
            <a:normAutofit/>
          </a:bodyPr>
          <a:lstStyle/>
          <a:p>
            <a:pPr algn="ctr"/>
            <a:r>
              <a:rPr lang="en-IN" sz="3200" b="1" u="sng" dirty="0"/>
              <a:t>UNIT II -  RELATIVITY</a:t>
            </a:r>
          </a:p>
        </p:txBody>
      </p:sp>
      <p:sp>
        <p:nvSpPr>
          <p:cNvPr id="3" name="Content Placeholder 2">
            <a:extLst>
              <a:ext uri="{FF2B5EF4-FFF2-40B4-BE49-F238E27FC236}">
                <a16:creationId xmlns:a16="http://schemas.microsoft.com/office/drawing/2014/main" id="{D58D0156-3325-44D0-A8EE-E0D4E2EBF445}"/>
              </a:ext>
            </a:extLst>
          </p:cNvPr>
          <p:cNvSpPr>
            <a:spLocks noGrp="1"/>
          </p:cNvSpPr>
          <p:nvPr>
            <p:ph idx="1"/>
          </p:nvPr>
        </p:nvSpPr>
        <p:spPr>
          <a:xfrm>
            <a:off x="904875" y="1743075"/>
            <a:ext cx="10515600" cy="4400550"/>
          </a:xfrm>
        </p:spPr>
        <p:txBody>
          <a:bodyPr/>
          <a:lstStyle/>
          <a:p>
            <a:pPr marL="0" indent="0">
              <a:buNone/>
            </a:pPr>
            <a:r>
              <a:rPr lang="en-IN" b="1" u="sng" dirty="0"/>
              <a:t>Introduction:</a:t>
            </a:r>
          </a:p>
          <a:p>
            <a:r>
              <a:rPr lang="en-IN" dirty="0"/>
              <a:t>Einstein postulated the special theory of relativity </a:t>
            </a:r>
          </a:p>
          <a:p>
            <a:r>
              <a:rPr lang="en-IN" dirty="0"/>
              <a:t>The complete mathematical theory was developed by Lorentz and Poincare in 1904</a:t>
            </a:r>
          </a:p>
          <a:p>
            <a:r>
              <a:rPr lang="en-IN" dirty="0"/>
              <a:t>Poincare introduce the terms the principle of relativity and Lorentz transformation </a:t>
            </a:r>
          </a:p>
          <a:p>
            <a:r>
              <a:rPr lang="en-IN" dirty="0"/>
              <a:t>Later in 1905 Einstein independently developed the special theory of relativity</a:t>
            </a:r>
          </a:p>
        </p:txBody>
      </p:sp>
    </p:spTree>
    <p:extLst>
      <p:ext uri="{BB962C8B-B14F-4D97-AF65-F5344CB8AC3E}">
        <p14:creationId xmlns:p14="http://schemas.microsoft.com/office/powerpoint/2010/main" val="143696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2B3F746-F12C-477A-BE75-B23DA02C12D5}"/>
              </a:ext>
            </a:extLst>
          </p:cNvPr>
          <p:cNvPicPr>
            <a:picLocks noGrp="1" noChangeAspect="1"/>
          </p:cNvPicPr>
          <p:nvPr>
            <p:ph idx="1"/>
          </p:nvPr>
        </p:nvPicPr>
        <p:blipFill>
          <a:blip r:embed="rId2"/>
          <a:stretch>
            <a:fillRect/>
          </a:stretch>
        </p:blipFill>
        <p:spPr>
          <a:xfrm>
            <a:off x="371475" y="95250"/>
            <a:ext cx="11220450" cy="6762750"/>
          </a:xfrm>
        </p:spPr>
      </p:pic>
    </p:spTree>
    <p:extLst>
      <p:ext uri="{BB962C8B-B14F-4D97-AF65-F5344CB8AC3E}">
        <p14:creationId xmlns:p14="http://schemas.microsoft.com/office/powerpoint/2010/main" val="387824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AC6D59-38AF-4861-A9CE-0611BD296A26}"/>
              </a:ext>
            </a:extLst>
          </p:cNvPr>
          <p:cNvSpPr>
            <a:spLocks noGrp="1"/>
          </p:cNvSpPr>
          <p:nvPr>
            <p:ph idx="1"/>
          </p:nvPr>
        </p:nvSpPr>
        <p:spPr>
          <a:xfrm>
            <a:off x="838200" y="200025"/>
            <a:ext cx="10515600" cy="6743700"/>
          </a:xfrm>
        </p:spPr>
        <p:txBody>
          <a:bodyPr>
            <a:normAutofit/>
          </a:bodyPr>
          <a:lstStyle/>
          <a:p>
            <a:pPr marL="0" indent="0" algn="ctr">
              <a:buNone/>
            </a:pPr>
            <a:r>
              <a:rPr lang="en-IN" sz="3200" b="1" u="sng" dirty="0"/>
              <a:t>Inertial and non-inertial frames of reference</a:t>
            </a:r>
          </a:p>
          <a:p>
            <a:pPr marL="0" indent="0">
              <a:buNone/>
            </a:pPr>
            <a:r>
              <a:rPr lang="en-IN" sz="2400" b="1" u="sng" dirty="0"/>
              <a:t>Definition:</a:t>
            </a:r>
          </a:p>
          <a:p>
            <a:pPr marL="0" indent="0">
              <a:buNone/>
            </a:pPr>
            <a:r>
              <a:rPr lang="en-IN" sz="2400" dirty="0"/>
              <a:t>A Frame of reference in which law of motion holds good(F=ma) is called inertial frame. </a:t>
            </a:r>
          </a:p>
          <a:p>
            <a:pPr marL="0" indent="0">
              <a:buNone/>
            </a:pPr>
            <a:r>
              <a:rPr lang="en-IN" sz="2400" dirty="0"/>
              <a:t>In the case of inertial frame of reference the following observation true</a:t>
            </a:r>
          </a:p>
          <a:p>
            <a:pPr marL="457200" indent="-457200">
              <a:buAutoNum type="arabicPeriod"/>
            </a:pPr>
            <a:r>
              <a:rPr lang="en-IN" sz="2400" dirty="0"/>
              <a:t>A frame of reference at rest is inertial</a:t>
            </a:r>
          </a:p>
          <a:p>
            <a:pPr marL="457200" indent="-457200">
              <a:buAutoNum type="arabicPeriod"/>
            </a:pPr>
            <a:r>
              <a:rPr lang="en-IN" sz="2400" dirty="0"/>
              <a:t>A frame of reference moving with uniform velocity is inertial</a:t>
            </a:r>
          </a:p>
          <a:p>
            <a:pPr marL="457200" indent="-457200">
              <a:buAutoNum type="arabicPeriod"/>
            </a:pPr>
            <a:r>
              <a:rPr lang="en-IN" sz="2400" dirty="0"/>
              <a:t>Inertial frames are unaccelerated</a:t>
            </a:r>
          </a:p>
          <a:p>
            <a:pPr marL="0" indent="0">
              <a:buNone/>
            </a:pPr>
            <a:endParaRPr lang="en-IN" sz="2400" dirty="0"/>
          </a:p>
          <a:p>
            <a:pPr marL="0" indent="0">
              <a:buNone/>
            </a:pPr>
            <a:r>
              <a:rPr lang="en-IN" sz="2400" b="1" dirty="0"/>
              <a:t>Illustration: </a:t>
            </a:r>
            <a:r>
              <a:rPr lang="en-IN" sz="2400" dirty="0"/>
              <a:t>A vehicle at rest or a vehicle moving with uniform velocity is an inertial frame.   </a:t>
            </a:r>
          </a:p>
          <a:p>
            <a:pPr marL="457200" indent="-457200">
              <a:buAutoNum type="arabicPeriod"/>
            </a:pPr>
            <a:endParaRPr lang="en-IN" sz="2400" dirty="0"/>
          </a:p>
        </p:txBody>
      </p:sp>
    </p:spTree>
    <p:extLst>
      <p:ext uri="{BB962C8B-B14F-4D97-AF65-F5344CB8AC3E}">
        <p14:creationId xmlns:p14="http://schemas.microsoft.com/office/powerpoint/2010/main" val="380491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B36856-F8A3-4BBF-8D67-2ACFE9699E3C}"/>
              </a:ext>
            </a:extLst>
          </p:cNvPr>
          <p:cNvPicPr>
            <a:picLocks noGrp="1" noChangeAspect="1"/>
          </p:cNvPicPr>
          <p:nvPr>
            <p:ph idx="1"/>
          </p:nvPr>
        </p:nvPicPr>
        <p:blipFill>
          <a:blip r:embed="rId2"/>
          <a:stretch>
            <a:fillRect/>
          </a:stretch>
        </p:blipFill>
        <p:spPr>
          <a:xfrm>
            <a:off x="238125" y="-95250"/>
            <a:ext cx="11087100" cy="6953249"/>
          </a:xfrm>
        </p:spPr>
      </p:pic>
    </p:spTree>
    <p:extLst>
      <p:ext uri="{BB962C8B-B14F-4D97-AF65-F5344CB8AC3E}">
        <p14:creationId xmlns:p14="http://schemas.microsoft.com/office/powerpoint/2010/main" val="62884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193FB6-DF5A-48D9-90DB-E1487B893246}"/>
              </a:ext>
            </a:extLst>
          </p:cNvPr>
          <p:cNvPicPr>
            <a:picLocks noGrp="1" noChangeAspect="1"/>
          </p:cNvPicPr>
          <p:nvPr>
            <p:ph idx="1"/>
          </p:nvPr>
        </p:nvPicPr>
        <p:blipFill>
          <a:blip r:embed="rId2"/>
          <a:stretch>
            <a:fillRect/>
          </a:stretch>
        </p:blipFill>
        <p:spPr>
          <a:xfrm>
            <a:off x="0" y="228600"/>
            <a:ext cx="11749001" cy="6505575"/>
          </a:xfrm>
        </p:spPr>
      </p:pic>
    </p:spTree>
    <p:extLst>
      <p:ext uri="{BB962C8B-B14F-4D97-AF65-F5344CB8AC3E}">
        <p14:creationId xmlns:p14="http://schemas.microsoft.com/office/powerpoint/2010/main" val="191397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C9E271-8248-40C6-91E2-5EF0AF4CC508}"/>
              </a:ext>
            </a:extLst>
          </p:cNvPr>
          <p:cNvPicPr>
            <a:picLocks noGrp="1" noChangeAspect="1"/>
          </p:cNvPicPr>
          <p:nvPr>
            <p:ph idx="1"/>
          </p:nvPr>
        </p:nvPicPr>
        <p:blipFill>
          <a:blip r:embed="rId2"/>
          <a:stretch>
            <a:fillRect/>
          </a:stretch>
        </p:blipFill>
        <p:spPr>
          <a:xfrm>
            <a:off x="390525" y="276224"/>
            <a:ext cx="11115675" cy="5876925"/>
          </a:xfrm>
        </p:spPr>
      </p:pic>
      <p:pic>
        <p:nvPicPr>
          <p:cNvPr id="3" name="Picture 2">
            <a:extLst>
              <a:ext uri="{FF2B5EF4-FFF2-40B4-BE49-F238E27FC236}">
                <a16:creationId xmlns:a16="http://schemas.microsoft.com/office/drawing/2014/main" id="{65825588-03D8-4679-8506-80311BF3665A}"/>
              </a:ext>
            </a:extLst>
          </p:cNvPr>
          <p:cNvPicPr>
            <a:picLocks noChangeAspect="1"/>
          </p:cNvPicPr>
          <p:nvPr/>
        </p:nvPicPr>
        <p:blipFill>
          <a:blip r:embed="rId3"/>
          <a:stretch>
            <a:fillRect/>
          </a:stretch>
        </p:blipFill>
        <p:spPr>
          <a:xfrm>
            <a:off x="6638924" y="276224"/>
            <a:ext cx="4619625" cy="3771901"/>
          </a:xfrm>
          <a:prstGeom prst="rect">
            <a:avLst/>
          </a:prstGeom>
        </p:spPr>
      </p:pic>
    </p:spTree>
    <p:extLst>
      <p:ext uri="{BB962C8B-B14F-4D97-AF65-F5344CB8AC3E}">
        <p14:creationId xmlns:p14="http://schemas.microsoft.com/office/powerpoint/2010/main" val="380156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201</TotalTime>
  <Words>759</Words>
  <Application>Microsoft Office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PowerPoint Presentation</vt:lpstr>
      <vt:lpstr>PowerPoint Presentation</vt:lpstr>
      <vt:lpstr>PowerPoint Presentation</vt:lpstr>
      <vt:lpstr>UNIT II -  RELATIVITY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CHAITHRA KUNDER</dc:creator>
  <cp:lastModifiedBy>CHAITHRA KUNDER</cp:lastModifiedBy>
  <cp:revision>29</cp:revision>
  <dcterms:created xsi:type="dcterms:W3CDTF">2021-05-09T09:24:42Z</dcterms:created>
  <dcterms:modified xsi:type="dcterms:W3CDTF">2021-05-26T10:49:07Z</dcterms:modified>
</cp:coreProperties>
</file>